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Lst>
  <p:sldSz cx="7772400" cy="10058400"/>
  <p:notesSz cx="6858000" cy="9144000"/>
  <p:embeddedFontLst>
    <p:embeddedFont>
      <p:font typeface="Capriola" panose="020B0604020202020204" charset="0"/>
      <p:regular r:id="rId3"/>
    </p:embeddedFont>
    <p:embeddedFont>
      <p:font typeface="Poppins" panose="00000500000000000000" pitchFamily="2" charset="0"/>
      <p:regular r:id="rId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46" d="100"/>
          <a:sy n="46" d="100"/>
        </p:scale>
        <p:origin x="2418"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font" Target="fonts/font1.fntdata"/><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font" Target="fonts/font2.fntdata"/></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image" Target="../media/image10.svg"/><Relationship Id="rId5" Type="http://schemas.openxmlformats.org/officeDocument/2006/relationships/image" Target="../media/image4.svg"/><Relationship Id="rId15" Type="http://schemas.openxmlformats.org/officeDocument/2006/relationships/image" Target="../media/image14.sv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sv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BF9F5"/>
        </a:solidFill>
        <a:effectLst/>
      </p:bgPr>
    </p:bg>
    <p:spTree>
      <p:nvGrpSpPr>
        <p:cNvPr id="1" name=""/>
        <p:cNvGrpSpPr/>
        <p:nvPr/>
      </p:nvGrpSpPr>
      <p:grpSpPr>
        <a:xfrm>
          <a:off x="0" y="0"/>
          <a:ext cx="0" cy="0"/>
          <a:chOff x="0" y="0"/>
          <a:chExt cx="0" cy="0"/>
        </a:xfrm>
      </p:grpSpPr>
      <p:grpSp>
        <p:nvGrpSpPr>
          <p:cNvPr id="2" name="Group 2"/>
          <p:cNvGrpSpPr/>
          <p:nvPr/>
        </p:nvGrpSpPr>
        <p:grpSpPr>
          <a:xfrm>
            <a:off x="2294043" y="2248981"/>
            <a:ext cx="47625" cy="344770"/>
            <a:chOff x="0" y="0"/>
            <a:chExt cx="16601" cy="120181"/>
          </a:xfrm>
        </p:grpSpPr>
        <p:sp>
          <p:nvSpPr>
            <p:cNvPr id="3" name="Freeform 3"/>
            <p:cNvSpPr/>
            <p:nvPr/>
          </p:nvSpPr>
          <p:spPr>
            <a:xfrm>
              <a:off x="0" y="0"/>
              <a:ext cx="16601" cy="120181"/>
            </a:xfrm>
            <a:custGeom>
              <a:avLst/>
              <a:gdLst/>
              <a:ahLst/>
              <a:cxnLst/>
              <a:rect l="l" t="t" r="r" b="b"/>
              <a:pathLst>
                <a:path w="16601" h="120181">
                  <a:moveTo>
                    <a:pt x="0" y="0"/>
                  </a:moveTo>
                  <a:lnTo>
                    <a:pt x="16601" y="0"/>
                  </a:lnTo>
                  <a:lnTo>
                    <a:pt x="16601" y="120181"/>
                  </a:lnTo>
                  <a:lnTo>
                    <a:pt x="0" y="120181"/>
                  </a:lnTo>
                  <a:close/>
                </a:path>
              </a:pathLst>
            </a:custGeom>
            <a:solidFill>
              <a:srgbClr val="FF8FA3"/>
            </a:solidFill>
          </p:spPr>
          <p:txBody>
            <a:bodyPr/>
            <a:lstStyle/>
            <a:p>
              <a:endParaRPr lang="en-US"/>
            </a:p>
          </p:txBody>
        </p:sp>
        <p:sp>
          <p:nvSpPr>
            <p:cNvPr id="4" name="TextBox 4"/>
            <p:cNvSpPr txBox="1"/>
            <p:nvPr/>
          </p:nvSpPr>
          <p:spPr>
            <a:xfrm>
              <a:off x="0" y="-95250"/>
              <a:ext cx="16601" cy="215431"/>
            </a:xfrm>
            <a:prstGeom prst="rect">
              <a:avLst/>
            </a:prstGeom>
          </p:spPr>
          <p:txBody>
            <a:bodyPr lIns="50800" tIns="50800" rIns="50800" bIns="50800" rtlCol="0" anchor="ctr"/>
            <a:lstStyle/>
            <a:p>
              <a:pPr algn="ctr">
                <a:lnSpc>
                  <a:spcPts val="2364"/>
                </a:lnSpc>
              </a:pPr>
              <a:endParaRPr/>
            </a:p>
          </p:txBody>
        </p:sp>
      </p:grpSp>
      <p:sp>
        <p:nvSpPr>
          <p:cNvPr id="5" name="Freeform 5"/>
          <p:cNvSpPr/>
          <p:nvPr/>
        </p:nvSpPr>
        <p:spPr>
          <a:xfrm>
            <a:off x="5913607" y="263244"/>
            <a:ext cx="1750793" cy="2330507"/>
          </a:xfrm>
          <a:custGeom>
            <a:avLst/>
            <a:gdLst/>
            <a:ahLst/>
            <a:cxnLst/>
            <a:rect l="l" t="t" r="r" b="b"/>
            <a:pathLst>
              <a:path w="1750793" h="2330507">
                <a:moveTo>
                  <a:pt x="0" y="0"/>
                </a:moveTo>
                <a:lnTo>
                  <a:pt x="1750793" y="0"/>
                </a:lnTo>
                <a:lnTo>
                  <a:pt x="1750793" y="2330507"/>
                </a:lnTo>
                <a:lnTo>
                  <a:pt x="0" y="233050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grpSp>
        <p:nvGrpSpPr>
          <p:cNvPr id="6" name="Group 6"/>
          <p:cNvGrpSpPr/>
          <p:nvPr/>
        </p:nvGrpSpPr>
        <p:grpSpPr>
          <a:xfrm>
            <a:off x="773918" y="2902659"/>
            <a:ext cx="3135500" cy="4740630"/>
            <a:chOff x="0" y="0"/>
            <a:chExt cx="1092985" cy="1652507"/>
          </a:xfrm>
        </p:grpSpPr>
        <p:sp>
          <p:nvSpPr>
            <p:cNvPr id="7" name="Freeform 7"/>
            <p:cNvSpPr/>
            <p:nvPr/>
          </p:nvSpPr>
          <p:spPr>
            <a:xfrm>
              <a:off x="0" y="0"/>
              <a:ext cx="1092985" cy="1652507"/>
            </a:xfrm>
            <a:custGeom>
              <a:avLst/>
              <a:gdLst/>
              <a:ahLst/>
              <a:cxnLst/>
              <a:rect l="l" t="t" r="r" b="b"/>
              <a:pathLst>
                <a:path w="1092985" h="1652507">
                  <a:moveTo>
                    <a:pt x="29629" y="0"/>
                  </a:moveTo>
                  <a:lnTo>
                    <a:pt x="1063355" y="0"/>
                  </a:lnTo>
                  <a:cubicBezTo>
                    <a:pt x="1071214" y="0"/>
                    <a:pt x="1078750" y="3122"/>
                    <a:pt x="1084307" y="8678"/>
                  </a:cubicBezTo>
                  <a:cubicBezTo>
                    <a:pt x="1089863" y="14235"/>
                    <a:pt x="1092985" y="21771"/>
                    <a:pt x="1092985" y="29629"/>
                  </a:cubicBezTo>
                  <a:lnTo>
                    <a:pt x="1092985" y="1622878"/>
                  </a:lnTo>
                  <a:cubicBezTo>
                    <a:pt x="1092985" y="1639242"/>
                    <a:pt x="1079719" y="1652507"/>
                    <a:pt x="1063355" y="1652507"/>
                  </a:cubicBezTo>
                  <a:lnTo>
                    <a:pt x="29629" y="1652507"/>
                  </a:lnTo>
                  <a:cubicBezTo>
                    <a:pt x="21771" y="1652507"/>
                    <a:pt x="14235" y="1649385"/>
                    <a:pt x="8678" y="1643829"/>
                  </a:cubicBezTo>
                  <a:cubicBezTo>
                    <a:pt x="3122" y="1638272"/>
                    <a:pt x="0" y="1630736"/>
                    <a:pt x="0" y="1622878"/>
                  </a:cubicBezTo>
                  <a:lnTo>
                    <a:pt x="0" y="29629"/>
                  </a:lnTo>
                  <a:cubicBezTo>
                    <a:pt x="0" y="13266"/>
                    <a:pt x="13266" y="0"/>
                    <a:pt x="29629" y="0"/>
                  </a:cubicBezTo>
                  <a:close/>
                </a:path>
              </a:pathLst>
            </a:custGeom>
            <a:solidFill>
              <a:srgbClr val="E4EBD8"/>
            </a:solidFill>
            <a:ln cap="sq">
              <a:noFill/>
              <a:prstDash val="solid"/>
              <a:miter/>
            </a:ln>
          </p:spPr>
          <p:txBody>
            <a:bodyPr/>
            <a:lstStyle/>
            <a:p>
              <a:endParaRPr lang="en-US"/>
            </a:p>
          </p:txBody>
        </p:sp>
        <p:sp>
          <p:nvSpPr>
            <p:cNvPr id="8" name="TextBox 8"/>
            <p:cNvSpPr txBox="1"/>
            <p:nvPr/>
          </p:nvSpPr>
          <p:spPr>
            <a:xfrm>
              <a:off x="0" y="-95250"/>
              <a:ext cx="1092985" cy="1747757"/>
            </a:xfrm>
            <a:prstGeom prst="rect">
              <a:avLst/>
            </a:prstGeom>
          </p:spPr>
          <p:txBody>
            <a:bodyPr lIns="50800" tIns="50800" rIns="50800" bIns="50800" rtlCol="0" anchor="ctr"/>
            <a:lstStyle/>
            <a:p>
              <a:pPr algn="ctr">
                <a:lnSpc>
                  <a:spcPts val="2364"/>
                </a:lnSpc>
              </a:pPr>
              <a:endParaRPr/>
            </a:p>
          </p:txBody>
        </p:sp>
      </p:grpSp>
      <p:sp>
        <p:nvSpPr>
          <p:cNvPr id="9" name="Freeform 9"/>
          <p:cNvSpPr/>
          <p:nvPr/>
        </p:nvSpPr>
        <p:spPr>
          <a:xfrm>
            <a:off x="5778918" y="1830057"/>
            <a:ext cx="880677" cy="834477"/>
          </a:xfrm>
          <a:custGeom>
            <a:avLst/>
            <a:gdLst/>
            <a:ahLst/>
            <a:cxnLst/>
            <a:rect l="l" t="t" r="r" b="b"/>
            <a:pathLst>
              <a:path w="880677" h="834477">
                <a:moveTo>
                  <a:pt x="0" y="0"/>
                </a:moveTo>
                <a:lnTo>
                  <a:pt x="880676" y="0"/>
                </a:lnTo>
                <a:lnTo>
                  <a:pt x="880676" y="834477"/>
                </a:lnTo>
                <a:lnTo>
                  <a:pt x="0" y="834477"/>
                </a:lnTo>
                <a:lnTo>
                  <a:pt x="0" y="0"/>
                </a:lnTo>
                <a:close/>
              </a:path>
            </a:pathLst>
          </a:custGeom>
          <a:blipFill>
            <a:blip r:embed="rId4">
              <a:extLst>
                <a:ext uri="{96DAC541-7B7A-43D3-8B79-37D633B846F1}">
                  <asvg:svgBlip xmlns:asvg="http://schemas.microsoft.com/office/drawing/2016/SVG/main" r:embed="rId5"/>
                </a:ext>
              </a:extLst>
            </a:blip>
            <a:stretch>
              <a:fillRect b="-115780"/>
            </a:stretch>
          </a:blipFill>
        </p:spPr>
        <p:txBody>
          <a:bodyPr/>
          <a:lstStyle/>
          <a:p>
            <a:endParaRPr lang="en-US"/>
          </a:p>
        </p:txBody>
      </p:sp>
      <p:grpSp>
        <p:nvGrpSpPr>
          <p:cNvPr id="10" name="Group 10"/>
          <p:cNvGrpSpPr/>
          <p:nvPr/>
        </p:nvGrpSpPr>
        <p:grpSpPr>
          <a:xfrm>
            <a:off x="4139035" y="2759784"/>
            <a:ext cx="2859446" cy="6390731"/>
            <a:chOff x="0" y="0"/>
            <a:chExt cx="996757" cy="2227706"/>
          </a:xfrm>
        </p:grpSpPr>
        <p:sp>
          <p:nvSpPr>
            <p:cNvPr id="11" name="Freeform 11"/>
            <p:cNvSpPr/>
            <p:nvPr/>
          </p:nvSpPr>
          <p:spPr>
            <a:xfrm>
              <a:off x="0" y="0"/>
              <a:ext cx="996757" cy="2227706"/>
            </a:xfrm>
            <a:custGeom>
              <a:avLst/>
              <a:gdLst/>
              <a:ahLst/>
              <a:cxnLst/>
              <a:rect l="l" t="t" r="r" b="b"/>
              <a:pathLst>
                <a:path w="996757" h="2227706">
                  <a:moveTo>
                    <a:pt x="32490" y="0"/>
                  </a:moveTo>
                  <a:lnTo>
                    <a:pt x="964267" y="0"/>
                  </a:lnTo>
                  <a:cubicBezTo>
                    <a:pt x="972884" y="0"/>
                    <a:pt x="981148" y="3423"/>
                    <a:pt x="987241" y="9516"/>
                  </a:cubicBezTo>
                  <a:cubicBezTo>
                    <a:pt x="993334" y="15609"/>
                    <a:pt x="996757" y="23873"/>
                    <a:pt x="996757" y="32490"/>
                  </a:cubicBezTo>
                  <a:lnTo>
                    <a:pt x="996757" y="2195216"/>
                  </a:lnTo>
                  <a:cubicBezTo>
                    <a:pt x="996757" y="2203833"/>
                    <a:pt x="993334" y="2212097"/>
                    <a:pt x="987241" y="2218190"/>
                  </a:cubicBezTo>
                  <a:cubicBezTo>
                    <a:pt x="981148" y="2224283"/>
                    <a:pt x="972884" y="2227706"/>
                    <a:pt x="964267" y="2227706"/>
                  </a:cubicBezTo>
                  <a:lnTo>
                    <a:pt x="32490" y="2227706"/>
                  </a:lnTo>
                  <a:cubicBezTo>
                    <a:pt x="23873" y="2227706"/>
                    <a:pt x="15609" y="2224283"/>
                    <a:pt x="9516" y="2218190"/>
                  </a:cubicBezTo>
                  <a:cubicBezTo>
                    <a:pt x="3423" y="2212097"/>
                    <a:pt x="0" y="2203833"/>
                    <a:pt x="0" y="2195216"/>
                  </a:cubicBezTo>
                  <a:lnTo>
                    <a:pt x="0" y="32490"/>
                  </a:lnTo>
                  <a:cubicBezTo>
                    <a:pt x="0" y="23873"/>
                    <a:pt x="3423" y="15609"/>
                    <a:pt x="9516" y="9516"/>
                  </a:cubicBezTo>
                  <a:cubicBezTo>
                    <a:pt x="15609" y="3423"/>
                    <a:pt x="23873" y="0"/>
                    <a:pt x="32490" y="0"/>
                  </a:cubicBezTo>
                  <a:close/>
                </a:path>
              </a:pathLst>
            </a:custGeom>
            <a:solidFill>
              <a:srgbClr val="FBD9E1"/>
            </a:solidFill>
            <a:ln cap="sq">
              <a:noFill/>
              <a:prstDash val="solid"/>
              <a:miter/>
            </a:ln>
          </p:spPr>
          <p:txBody>
            <a:bodyPr/>
            <a:lstStyle/>
            <a:p>
              <a:endParaRPr lang="en-US"/>
            </a:p>
          </p:txBody>
        </p:sp>
        <p:sp>
          <p:nvSpPr>
            <p:cNvPr id="12" name="TextBox 12"/>
            <p:cNvSpPr txBox="1"/>
            <p:nvPr/>
          </p:nvSpPr>
          <p:spPr>
            <a:xfrm>
              <a:off x="0" y="-95250"/>
              <a:ext cx="996757" cy="2322956"/>
            </a:xfrm>
            <a:prstGeom prst="rect">
              <a:avLst/>
            </a:prstGeom>
          </p:spPr>
          <p:txBody>
            <a:bodyPr lIns="50800" tIns="50800" rIns="50800" bIns="50800" rtlCol="0" anchor="ctr"/>
            <a:lstStyle/>
            <a:p>
              <a:pPr algn="ctr">
                <a:lnSpc>
                  <a:spcPts val="2364"/>
                </a:lnSpc>
              </a:pPr>
              <a:endParaRPr/>
            </a:p>
          </p:txBody>
        </p:sp>
      </p:grpSp>
      <p:sp>
        <p:nvSpPr>
          <p:cNvPr id="13" name="Freeform 13"/>
          <p:cNvSpPr/>
          <p:nvPr/>
        </p:nvSpPr>
        <p:spPr>
          <a:xfrm>
            <a:off x="6532469" y="631249"/>
            <a:ext cx="499378" cy="473181"/>
          </a:xfrm>
          <a:custGeom>
            <a:avLst/>
            <a:gdLst/>
            <a:ahLst/>
            <a:cxnLst/>
            <a:rect l="l" t="t" r="r" b="b"/>
            <a:pathLst>
              <a:path w="499378" h="473181">
                <a:moveTo>
                  <a:pt x="0" y="0"/>
                </a:moveTo>
                <a:lnTo>
                  <a:pt x="499378" y="0"/>
                </a:lnTo>
                <a:lnTo>
                  <a:pt x="499378" y="473181"/>
                </a:lnTo>
                <a:lnTo>
                  <a:pt x="0" y="473181"/>
                </a:lnTo>
                <a:lnTo>
                  <a:pt x="0" y="0"/>
                </a:lnTo>
                <a:close/>
              </a:path>
            </a:pathLst>
          </a:custGeom>
          <a:blipFill>
            <a:blip r:embed="rId6">
              <a:extLst>
                <a:ext uri="{96DAC541-7B7A-43D3-8B79-37D633B846F1}">
                  <asvg:svgBlip xmlns:asvg="http://schemas.microsoft.com/office/drawing/2016/SVG/main" r:embed="rId7"/>
                </a:ext>
              </a:extLst>
            </a:blip>
            <a:stretch>
              <a:fillRect b="-115780"/>
            </a:stretch>
          </a:blipFill>
        </p:spPr>
        <p:txBody>
          <a:bodyPr/>
          <a:lstStyle/>
          <a:p>
            <a:endParaRPr lang="en-US"/>
          </a:p>
        </p:txBody>
      </p:sp>
      <p:sp>
        <p:nvSpPr>
          <p:cNvPr id="14" name="Freeform 14"/>
          <p:cNvSpPr/>
          <p:nvPr/>
        </p:nvSpPr>
        <p:spPr>
          <a:xfrm rot="5400000">
            <a:off x="486589" y="2122794"/>
            <a:ext cx="570010" cy="1559729"/>
          </a:xfrm>
          <a:custGeom>
            <a:avLst/>
            <a:gdLst/>
            <a:ahLst/>
            <a:cxnLst/>
            <a:rect l="l" t="t" r="r" b="b"/>
            <a:pathLst>
              <a:path w="570010" h="1559729">
                <a:moveTo>
                  <a:pt x="0" y="0"/>
                </a:moveTo>
                <a:lnTo>
                  <a:pt x="570010" y="0"/>
                </a:lnTo>
                <a:lnTo>
                  <a:pt x="570010" y="1559730"/>
                </a:lnTo>
                <a:lnTo>
                  <a:pt x="0" y="1559730"/>
                </a:lnTo>
                <a:lnTo>
                  <a:pt x="0" y="0"/>
                </a:lnTo>
                <a:close/>
              </a:path>
            </a:pathLst>
          </a:custGeom>
          <a:blipFill>
            <a:blip r:embed="rId8">
              <a:extLst>
                <a:ext uri="{96DAC541-7B7A-43D3-8B79-37D633B846F1}">
                  <asvg:svgBlip xmlns:asvg="http://schemas.microsoft.com/office/drawing/2016/SVG/main" r:embed="rId9"/>
                </a:ext>
              </a:extLst>
            </a:blip>
            <a:stretch>
              <a:fillRect/>
            </a:stretch>
          </a:blipFill>
        </p:spPr>
        <p:txBody>
          <a:bodyPr/>
          <a:lstStyle/>
          <a:p>
            <a:endParaRPr lang="en-US"/>
          </a:p>
        </p:txBody>
      </p:sp>
      <p:sp>
        <p:nvSpPr>
          <p:cNvPr id="15" name="Freeform 15"/>
          <p:cNvSpPr/>
          <p:nvPr/>
        </p:nvSpPr>
        <p:spPr>
          <a:xfrm rot="5400000">
            <a:off x="335370" y="3055544"/>
            <a:ext cx="435320" cy="890060"/>
          </a:xfrm>
          <a:custGeom>
            <a:avLst/>
            <a:gdLst/>
            <a:ahLst/>
            <a:cxnLst/>
            <a:rect l="l" t="t" r="r" b="b"/>
            <a:pathLst>
              <a:path w="435320" h="890060">
                <a:moveTo>
                  <a:pt x="0" y="0"/>
                </a:moveTo>
                <a:lnTo>
                  <a:pt x="435320" y="0"/>
                </a:lnTo>
                <a:lnTo>
                  <a:pt x="435320" y="890060"/>
                </a:lnTo>
                <a:lnTo>
                  <a:pt x="0" y="890060"/>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16" name="Freeform 16"/>
          <p:cNvSpPr/>
          <p:nvPr/>
        </p:nvSpPr>
        <p:spPr>
          <a:xfrm rot="-5400000">
            <a:off x="6869869" y="4890209"/>
            <a:ext cx="388638" cy="1063438"/>
          </a:xfrm>
          <a:custGeom>
            <a:avLst/>
            <a:gdLst/>
            <a:ahLst/>
            <a:cxnLst/>
            <a:rect l="l" t="t" r="r" b="b"/>
            <a:pathLst>
              <a:path w="388638" h="1063438">
                <a:moveTo>
                  <a:pt x="0" y="0"/>
                </a:moveTo>
                <a:lnTo>
                  <a:pt x="388638" y="0"/>
                </a:lnTo>
                <a:lnTo>
                  <a:pt x="388638" y="1063438"/>
                </a:lnTo>
                <a:lnTo>
                  <a:pt x="0" y="1063438"/>
                </a:lnTo>
                <a:lnTo>
                  <a:pt x="0" y="0"/>
                </a:lnTo>
                <a:close/>
              </a:path>
            </a:pathLst>
          </a:custGeom>
          <a:blipFill>
            <a:blip r:embed="rId8">
              <a:extLst>
                <a:ext uri="{96DAC541-7B7A-43D3-8B79-37D633B846F1}">
                  <asvg:svgBlip xmlns:asvg="http://schemas.microsoft.com/office/drawing/2016/SVG/main" r:embed="rId9"/>
                </a:ext>
              </a:extLst>
            </a:blip>
            <a:stretch>
              <a:fillRect/>
            </a:stretch>
          </a:blipFill>
        </p:spPr>
        <p:txBody>
          <a:bodyPr/>
          <a:lstStyle/>
          <a:p>
            <a:endParaRPr lang="en-US"/>
          </a:p>
        </p:txBody>
      </p:sp>
      <p:sp>
        <p:nvSpPr>
          <p:cNvPr id="17" name="Freeform 17"/>
          <p:cNvSpPr/>
          <p:nvPr/>
        </p:nvSpPr>
        <p:spPr>
          <a:xfrm rot="-5400000">
            <a:off x="6963438" y="5448232"/>
            <a:ext cx="416845" cy="852285"/>
          </a:xfrm>
          <a:custGeom>
            <a:avLst/>
            <a:gdLst/>
            <a:ahLst/>
            <a:cxnLst/>
            <a:rect l="l" t="t" r="r" b="b"/>
            <a:pathLst>
              <a:path w="416845" h="852285">
                <a:moveTo>
                  <a:pt x="0" y="0"/>
                </a:moveTo>
                <a:lnTo>
                  <a:pt x="416844" y="0"/>
                </a:lnTo>
                <a:lnTo>
                  <a:pt x="416844" y="852286"/>
                </a:lnTo>
                <a:lnTo>
                  <a:pt x="0" y="852286"/>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18" name="Freeform 18"/>
          <p:cNvSpPr/>
          <p:nvPr/>
        </p:nvSpPr>
        <p:spPr>
          <a:xfrm rot="341936">
            <a:off x="6493390" y="8563199"/>
            <a:ext cx="1010184" cy="1174633"/>
          </a:xfrm>
          <a:custGeom>
            <a:avLst/>
            <a:gdLst/>
            <a:ahLst/>
            <a:cxnLst/>
            <a:rect l="l" t="t" r="r" b="b"/>
            <a:pathLst>
              <a:path w="1010184" h="1174633">
                <a:moveTo>
                  <a:pt x="0" y="0"/>
                </a:moveTo>
                <a:lnTo>
                  <a:pt x="1010184" y="0"/>
                </a:lnTo>
                <a:lnTo>
                  <a:pt x="1010184" y="1174633"/>
                </a:lnTo>
                <a:lnTo>
                  <a:pt x="0" y="1174633"/>
                </a:lnTo>
                <a:lnTo>
                  <a:pt x="0" y="0"/>
                </a:lnTo>
                <a:close/>
              </a:path>
            </a:pathLst>
          </a:custGeom>
          <a:blipFill>
            <a:blip r:embed="rId10">
              <a:extLst>
                <a:ext uri="{96DAC541-7B7A-43D3-8B79-37D633B846F1}">
                  <asvg:svgBlip xmlns:asvg="http://schemas.microsoft.com/office/drawing/2016/SVG/main" r:embed="rId11"/>
                </a:ext>
              </a:extLst>
            </a:blip>
            <a:stretch>
              <a:fillRect/>
            </a:stretch>
          </a:blipFill>
        </p:spPr>
        <p:txBody>
          <a:bodyPr/>
          <a:lstStyle/>
          <a:p>
            <a:endParaRPr lang="en-US"/>
          </a:p>
        </p:txBody>
      </p:sp>
      <p:sp>
        <p:nvSpPr>
          <p:cNvPr id="19" name="Freeform 19"/>
          <p:cNvSpPr/>
          <p:nvPr/>
        </p:nvSpPr>
        <p:spPr>
          <a:xfrm rot="-608711">
            <a:off x="6223697" y="8940095"/>
            <a:ext cx="617544" cy="796831"/>
          </a:xfrm>
          <a:custGeom>
            <a:avLst/>
            <a:gdLst/>
            <a:ahLst/>
            <a:cxnLst/>
            <a:rect l="l" t="t" r="r" b="b"/>
            <a:pathLst>
              <a:path w="617544" h="796831">
                <a:moveTo>
                  <a:pt x="0" y="0"/>
                </a:moveTo>
                <a:lnTo>
                  <a:pt x="617544" y="0"/>
                </a:lnTo>
                <a:lnTo>
                  <a:pt x="617544" y="796831"/>
                </a:lnTo>
                <a:lnTo>
                  <a:pt x="0" y="796831"/>
                </a:lnTo>
                <a:lnTo>
                  <a:pt x="0" y="0"/>
                </a:lnTo>
                <a:close/>
              </a:path>
            </a:pathLst>
          </a:custGeom>
          <a:blipFill>
            <a:blip r:embed="rId12">
              <a:extLst>
                <a:ext uri="{96DAC541-7B7A-43D3-8B79-37D633B846F1}">
                  <asvg:svgBlip xmlns:asvg="http://schemas.microsoft.com/office/drawing/2016/SVG/main" r:embed="rId13"/>
                </a:ext>
              </a:extLst>
            </a:blip>
            <a:stretch>
              <a:fillRect/>
            </a:stretch>
          </a:blipFill>
        </p:spPr>
        <p:txBody>
          <a:bodyPr/>
          <a:lstStyle/>
          <a:p>
            <a:endParaRPr lang="en-US"/>
          </a:p>
        </p:txBody>
      </p:sp>
      <p:sp>
        <p:nvSpPr>
          <p:cNvPr id="20" name="TextBox 20"/>
          <p:cNvSpPr txBox="1"/>
          <p:nvPr/>
        </p:nvSpPr>
        <p:spPr>
          <a:xfrm>
            <a:off x="108000" y="651243"/>
            <a:ext cx="6194986" cy="708788"/>
          </a:xfrm>
          <a:prstGeom prst="rect">
            <a:avLst/>
          </a:prstGeom>
        </p:spPr>
        <p:txBody>
          <a:bodyPr lIns="0" tIns="0" rIns="0" bIns="0" rtlCol="0" anchor="t">
            <a:spAutoFit/>
          </a:bodyPr>
          <a:lstStyle/>
          <a:p>
            <a:pPr algn="l">
              <a:lnSpc>
                <a:spcPts val="5264"/>
              </a:lnSpc>
            </a:pPr>
            <a:r>
              <a:rPr lang="en-US" sz="5600">
                <a:solidFill>
                  <a:srgbClr val="819068"/>
                </a:solidFill>
                <a:latin typeface="Capriola"/>
                <a:ea typeface="Capriola"/>
                <a:cs typeface="Capriola"/>
                <a:sym typeface="Capriola"/>
              </a:rPr>
              <a:t>KIDDIE COLLEGE</a:t>
            </a:r>
          </a:p>
        </p:txBody>
      </p:sp>
      <p:sp>
        <p:nvSpPr>
          <p:cNvPr id="21" name="TextBox 21"/>
          <p:cNvSpPr txBox="1"/>
          <p:nvPr/>
        </p:nvSpPr>
        <p:spPr>
          <a:xfrm>
            <a:off x="777240" y="1478974"/>
            <a:ext cx="5285362" cy="721614"/>
          </a:xfrm>
          <a:prstGeom prst="rect">
            <a:avLst/>
          </a:prstGeom>
        </p:spPr>
        <p:txBody>
          <a:bodyPr lIns="0" tIns="0" rIns="0" bIns="0" rtlCol="0" anchor="t">
            <a:spAutoFit/>
          </a:bodyPr>
          <a:lstStyle/>
          <a:p>
            <a:pPr algn="l">
              <a:lnSpc>
                <a:spcPts val="5358"/>
              </a:lnSpc>
            </a:pPr>
            <a:r>
              <a:rPr lang="en-US" sz="5700">
                <a:solidFill>
                  <a:srgbClr val="5F7E2F"/>
                </a:solidFill>
                <a:latin typeface="Capriola"/>
                <a:ea typeface="Capriola"/>
                <a:cs typeface="Capriola"/>
                <a:sym typeface="Capriola"/>
              </a:rPr>
              <a:t>NEWSLETTER</a:t>
            </a:r>
          </a:p>
        </p:txBody>
      </p:sp>
      <p:sp>
        <p:nvSpPr>
          <p:cNvPr id="22" name="TextBox 22"/>
          <p:cNvSpPr txBox="1"/>
          <p:nvPr/>
        </p:nvSpPr>
        <p:spPr>
          <a:xfrm>
            <a:off x="958399" y="3539919"/>
            <a:ext cx="2766538" cy="4303394"/>
          </a:xfrm>
          <a:prstGeom prst="rect">
            <a:avLst/>
          </a:prstGeom>
        </p:spPr>
        <p:txBody>
          <a:bodyPr lIns="0" tIns="0" rIns="0" bIns="0" rtlCol="0" anchor="t">
            <a:spAutoFit/>
          </a:bodyPr>
          <a:lstStyle/>
          <a:p>
            <a:pPr marL="259086" lvl="1" indent="-129543" algn="l">
              <a:lnSpc>
                <a:spcPts val="1680"/>
              </a:lnSpc>
              <a:buFont typeface="Arial"/>
              <a:buChar char="•"/>
            </a:pPr>
            <a:r>
              <a:rPr lang="en-US" sz="1200">
                <a:solidFill>
                  <a:srgbClr val="471C0E"/>
                </a:solidFill>
                <a:latin typeface="Poppins"/>
                <a:ea typeface="Poppins"/>
                <a:cs typeface="Poppins"/>
                <a:sym typeface="Poppins"/>
              </a:rPr>
              <a:t>Just a reminder that April begins sunscreen season. When the weather warents, children will need to have sunscreen applied. Permission slips are attached to the newsletter, please fill this out and return to your childs teacher with the appropriate sunscreen</a:t>
            </a:r>
          </a:p>
          <a:p>
            <a:pPr marL="259086" lvl="1" indent="-129543" algn="l">
              <a:lnSpc>
                <a:spcPts val="1680"/>
              </a:lnSpc>
              <a:buFont typeface="Arial"/>
              <a:buChar char="•"/>
            </a:pPr>
            <a:r>
              <a:rPr lang="en-US" sz="1200">
                <a:solidFill>
                  <a:srgbClr val="471C0E"/>
                </a:solidFill>
                <a:latin typeface="Poppins"/>
                <a:ea typeface="Poppins"/>
                <a:cs typeface="Poppins"/>
                <a:sym typeface="Poppins"/>
              </a:rPr>
              <a:t> When its safe, we will pack up all your childs winter clothing and send it home! Please make sure that they have a light hat, mittens and coat at the center, sometimes the mornings are a bit chilly on the playground.</a:t>
            </a:r>
          </a:p>
          <a:p>
            <a:pPr marL="237497" lvl="1" indent="-118749" algn="l">
              <a:lnSpc>
                <a:spcPts val="1540"/>
              </a:lnSpc>
              <a:buFont typeface="Arial"/>
              <a:buChar char="•"/>
            </a:pPr>
            <a:r>
              <a:rPr lang="en-US" sz="1100">
                <a:solidFill>
                  <a:srgbClr val="471C0E"/>
                </a:solidFill>
                <a:latin typeface="Poppins"/>
                <a:ea typeface="Poppins"/>
                <a:cs typeface="Poppins"/>
                <a:sym typeface="Poppins"/>
              </a:rPr>
              <a:t>We are working on increasing our youngstar raiting, thus, we have to have contracts on file for this. Your contracts are in your mailbox, please sign and return them </a:t>
            </a:r>
          </a:p>
          <a:p>
            <a:pPr algn="l">
              <a:lnSpc>
                <a:spcPts val="1680"/>
              </a:lnSpc>
            </a:pPr>
            <a:endParaRPr lang="en-US" sz="1100">
              <a:solidFill>
                <a:srgbClr val="471C0E"/>
              </a:solidFill>
              <a:latin typeface="Poppins"/>
              <a:ea typeface="Poppins"/>
              <a:cs typeface="Poppins"/>
              <a:sym typeface="Poppins"/>
            </a:endParaRPr>
          </a:p>
        </p:txBody>
      </p:sp>
      <p:sp>
        <p:nvSpPr>
          <p:cNvPr id="23" name="TextBox 23"/>
          <p:cNvSpPr txBox="1"/>
          <p:nvPr/>
        </p:nvSpPr>
        <p:spPr>
          <a:xfrm>
            <a:off x="834390" y="2231770"/>
            <a:ext cx="1439757" cy="368300"/>
          </a:xfrm>
          <a:prstGeom prst="rect">
            <a:avLst/>
          </a:prstGeom>
        </p:spPr>
        <p:txBody>
          <a:bodyPr lIns="0" tIns="0" rIns="0" bIns="0" rtlCol="0" anchor="t">
            <a:spAutoFit/>
          </a:bodyPr>
          <a:lstStyle/>
          <a:p>
            <a:pPr algn="l">
              <a:lnSpc>
                <a:spcPts val="2800"/>
              </a:lnSpc>
            </a:pPr>
            <a:r>
              <a:rPr lang="en-US" sz="2000">
                <a:solidFill>
                  <a:srgbClr val="471C0E"/>
                </a:solidFill>
                <a:latin typeface="Poppins"/>
                <a:ea typeface="Poppins"/>
                <a:cs typeface="Poppins"/>
                <a:sym typeface="Poppins"/>
              </a:rPr>
              <a:t>April 2026</a:t>
            </a:r>
          </a:p>
        </p:txBody>
      </p:sp>
      <p:sp>
        <p:nvSpPr>
          <p:cNvPr id="24" name="TextBox 24"/>
          <p:cNvSpPr txBox="1"/>
          <p:nvPr/>
        </p:nvSpPr>
        <p:spPr>
          <a:xfrm>
            <a:off x="4477923" y="2996211"/>
            <a:ext cx="2181672" cy="325755"/>
          </a:xfrm>
          <a:prstGeom prst="rect">
            <a:avLst/>
          </a:prstGeom>
        </p:spPr>
        <p:txBody>
          <a:bodyPr lIns="0" tIns="0" rIns="0" bIns="0" rtlCol="0" anchor="t">
            <a:spAutoFit/>
          </a:bodyPr>
          <a:lstStyle/>
          <a:p>
            <a:pPr algn="ctr">
              <a:lnSpc>
                <a:spcPts val="2519"/>
              </a:lnSpc>
            </a:pPr>
            <a:r>
              <a:rPr lang="en-US" sz="1799">
                <a:solidFill>
                  <a:srgbClr val="471C0E"/>
                </a:solidFill>
                <a:latin typeface="Poppins"/>
                <a:ea typeface="Poppins"/>
                <a:cs typeface="Poppins"/>
                <a:sym typeface="Poppins"/>
              </a:rPr>
              <a:t>Happy Birthday:</a:t>
            </a:r>
          </a:p>
        </p:txBody>
      </p:sp>
      <p:sp>
        <p:nvSpPr>
          <p:cNvPr id="25" name="TextBox 25"/>
          <p:cNvSpPr txBox="1"/>
          <p:nvPr/>
        </p:nvSpPr>
        <p:spPr>
          <a:xfrm>
            <a:off x="4355359" y="3386274"/>
            <a:ext cx="2433644" cy="6021798"/>
          </a:xfrm>
          <a:prstGeom prst="rect">
            <a:avLst/>
          </a:prstGeom>
        </p:spPr>
        <p:txBody>
          <a:bodyPr lIns="0" tIns="0" rIns="0" bIns="0" rtlCol="0" anchor="t">
            <a:spAutoFit/>
          </a:bodyPr>
          <a:lstStyle/>
          <a:p>
            <a:pPr algn="ctr">
              <a:lnSpc>
                <a:spcPts val="2837"/>
              </a:lnSpc>
            </a:pPr>
            <a:r>
              <a:rPr lang="en-US" sz="1440">
                <a:solidFill>
                  <a:srgbClr val="471C0E"/>
                </a:solidFill>
                <a:latin typeface="Poppins"/>
                <a:ea typeface="Poppins"/>
                <a:cs typeface="Poppins"/>
                <a:sym typeface="Poppins"/>
              </a:rPr>
              <a:t>Otto N- 04/02</a:t>
            </a:r>
          </a:p>
          <a:p>
            <a:pPr algn="ctr">
              <a:lnSpc>
                <a:spcPts val="2837"/>
              </a:lnSpc>
            </a:pPr>
            <a:r>
              <a:rPr lang="en-US" sz="1440">
                <a:solidFill>
                  <a:srgbClr val="471C0E"/>
                </a:solidFill>
                <a:latin typeface="Poppins"/>
                <a:ea typeface="Poppins"/>
                <a:cs typeface="Poppins"/>
                <a:sym typeface="Poppins"/>
              </a:rPr>
              <a:t>Madelyn M- 04/04</a:t>
            </a:r>
          </a:p>
          <a:p>
            <a:pPr algn="ctr">
              <a:lnSpc>
                <a:spcPts val="2837"/>
              </a:lnSpc>
            </a:pPr>
            <a:r>
              <a:rPr lang="en-US" sz="1440">
                <a:solidFill>
                  <a:srgbClr val="471C0E"/>
                </a:solidFill>
                <a:latin typeface="Poppins"/>
                <a:ea typeface="Poppins"/>
                <a:cs typeface="Poppins"/>
                <a:sym typeface="Poppins"/>
              </a:rPr>
              <a:t>Colton R- 04/07</a:t>
            </a:r>
          </a:p>
          <a:p>
            <a:pPr algn="ctr">
              <a:lnSpc>
                <a:spcPts val="2837"/>
              </a:lnSpc>
            </a:pPr>
            <a:r>
              <a:rPr lang="en-US" sz="1440">
                <a:solidFill>
                  <a:srgbClr val="471C0E"/>
                </a:solidFill>
                <a:latin typeface="Poppins"/>
                <a:ea typeface="Poppins"/>
                <a:cs typeface="Poppins"/>
                <a:sym typeface="Poppins"/>
              </a:rPr>
              <a:t>Greyson L- 04/08</a:t>
            </a:r>
          </a:p>
          <a:p>
            <a:pPr algn="ctr">
              <a:lnSpc>
                <a:spcPts val="2837"/>
              </a:lnSpc>
            </a:pPr>
            <a:r>
              <a:rPr lang="en-US" sz="1440">
                <a:solidFill>
                  <a:srgbClr val="471C0E"/>
                </a:solidFill>
                <a:latin typeface="Poppins"/>
                <a:ea typeface="Poppins"/>
                <a:cs typeface="Poppins"/>
                <a:sym typeface="Poppins"/>
              </a:rPr>
              <a:t>Evan Z- 04/10</a:t>
            </a:r>
          </a:p>
          <a:p>
            <a:pPr algn="ctr">
              <a:lnSpc>
                <a:spcPts val="2837"/>
              </a:lnSpc>
            </a:pPr>
            <a:r>
              <a:rPr lang="en-US" sz="1440">
                <a:solidFill>
                  <a:srgbClr val="471C0E"/>
                </a:solidFill>
                <a:latin typeface="Poppins"/>
                <a:ea typeface="Poppins"/>
                <a:cs typeface="Poppins"/>
                <a:sym typeface="Poppins"/>
              </a:rPr>
              <a:t>Theodore H- 04/15</a:t>
            </a:r>
          </a:p>
          <a:p>
            <a:pPr algn="ctr">
              <a:lnSpc>
                <a:spcPts val="2837"/>
              </a:lnSpc>
            </a:pPr>
            <a:r>
              <a:rPr lang="en-US" sz="1440">
                <a:solidFill>
                  <a:srgbClr val="471C0E"/>
                </a:solidFill>
                <a:latin typeface="Poppins"/>
                <a:ea typeface="Poppins"/>
                <a:cs typeface="Poppins"/>
                <a:sym typeface="Poppins"/>
              </a:rPr>
              <a:t>Liam H- 04/18</a:t>
            </a:r>
          </a:p>
          <a:p>
            <a:pPr algn="ctr">
              <a:lnSpc>
                <a:spcPts val="2837"/>
              </a:lnSpc>
            </a:pPr>
            <a:r>
              <a:rPr lang="en-US" sz="1440">
                <a:solidFill>
                  <a:srgbClr val="471C0E"/>
                </a:solidFill>
                <a:latin typeface="Poppins"/>
                <a:ea typeface="Poppins"/>
                <a:cs typeface="Poppins"/>
                <a:sym typeface="Poppins"/>
              </a:rPr>
              <a:t>Wylder F- 04/19</a:t>
            </a:r>
          </a:p>
          <a:p>
            <a:pPr algn="ctr">
              <a:lnSpc>
                <a:spcPts val="2837"/>
              </a:lnSpc>
            </a:pPr>
            <a:r>
              <a:rPr lang="en-US" sz="1440">
                <a:solidFill>
                  <a:srgbClr val="471C0E"/>
                </a:solidFill>
                <a:latin typeface="Poppins"/>
                <a:ea typeface="Poppins"/>
                <a:cs typeface="Poppins"/>
                <a:sym typeface="Poppins"/>
              </a:rPr>
              <a:t>Madelyn C- 04/23</a:t>
            </a:r>
          </a:p>
          <a:p>
            <a:pPr algn="ctr">
              <a:lnSpc>
                <a:spcPts val="2837"/>
              </a:lnSpc>
            </a:pPr>
            <a:r>
              <a:rPr lang="en-US" sz="1440">
                <a:solidFill>
                  <a:srgbClr val="471C0E"/>
                </a:solidFill>
                <a:latin typeface="Poppins"/>
                <a:ea typeface="Poppins"/>
                <a:cs typeface="Poppins"/>
                <a:sym typeface="Poppins"/>
              </a:rPr>
              <a:t>Christian G- 04/29</a:t>
            </a:r>
          </a:p>
          <a:p>
            <a:pPr algn="ctr">
              <a:lnSpc>
                <a:spcPts val="3231"/>
              </a:lnSpc>
            </a:pPr>
            <a:r>
              <a:rPr lang="en-US" sz="1640">
                <a:solidFill>
                  <a:srgbClr val="471C0E"/>
                </a:solidFill>
                <a:latin typeface="Poppins"/>
                <a:ea typeface="Poppins"/>
                <a:cs typeface="Poppins"/>
                <a:sym typeface="Poppins"/>
              </a:rPr>
              <a:t>Staff Birthdays:</a:t>
            </a:r>
          </a:p>
          <a:p>
            <a:pPr algn="ctr">
              <a:lnSpc>
                <a:spcPts val="2837"/>
              </a:lnSpc>
            </a:pPr>
            <a:r>
              <a:rPr lang="en-US" sz="1440">
                <a:solidFill>
                  <a:srgbClr val="471C0E"/>
                </a:solidFill>
                <a:latin typeface="Poppins"/>
                <a:ea typeface="Poppins"/>
                <a:cs typeface="Poppins"/>
                <a:sym typeface="Poppins"/>
              </a:rPr>
              <a:t>Miss. Jayme- 04/20</a:t>
            </a:r>
          </a:p>
          <a:p>
            <a:pPr algn="ctr">
              <a:lnSpc>
                <a:spcPts val="2837"/>
              </a:lnSpc>
            </a:pPr>
            <a:r>
              <a:rPr lang="en-US" sz="1440">
                <a:solidFill>
                  <a:srgbClr val="471C0E"/>
                </a:solidFill>
                <a:latin typeface="Poppins"/>
                <a:ea typeface="Poppins"/>
                <a:cs typeface="Poppins"/>
                <a:sym typeface="Poppins"/>
              </a:rPr>
              <a:t>Miss Ann- 04/23</a:t>
            </a:r>
          </a:p>
          <a:p>
            <a:pPr algn="ctr">
              <a:lnSpc>
                <a:spcPts val="2837"/>
              </a:lnSpc>
            </a:pPr>
            <a:r>
              <a:rPr lang="en-US" sz="1440">
                <a:solidFill>
                  <a:srgbClr val="471C0E"/>
                </a:solidFill>
                <a:latin typeface="Poppins"/>
                <a:ea typeface="Poppins"/>
                <a:cs typeface="Poppins"/>
                <a:sym typeface="Poppins"/>
              </a:rPr>
              <a:t>Miss. Catie- 04/24</a:t>
            </a:r>
          </a:p>
          <a:p>
            <a:pPr algn="ctr">
              <a:lnSpc>
                <a:spcPts val="2837"/>
              </a:lnSpc>
            </a:pPr>
            <a:r>
              <a:rPr lang="en-US" sz="1440">
                <a:solidFill>
                  <a:srgbClr val="471C0E"/>
                </a:solidFill>
                <a:latin typeface="Poppins"/>
                <a:ea typeface="Poppins"/>
                <a:cs typeface="Poppins"/>
                <a:sym typeface="Poppins"/>
              </a:rPr>
              <a:t>Miss. Emma- 04/26</a:t>
            </a:r>
          </a:p>
          <a:p>
            <a:pPr algn="ctr">
              <a:lnSpc>
                <a:spcPts val="2837"/>
              </a:lnSpc>
            </a:pPr>
            <a:endParaRPr lang="en-US" sz="1440">
              <a:solidFill>
                <a:srgbClr val="471C0E"/>
              </a:solidFill>
              <a:latin typeface="Poppins"/>
              <a:ea typeface="Poppins"/>
              <a:cs typeface="Poppins"/>
              <a:sym typeface="Poppins"/>
            </a:endParaRPr>
          </a:p>
          <a:p>
            <a:pPr algn="ctr">
              <a:lnSpc>
                <a:spcPts val="2837"/>
              </a:lnSpc>
            </a:pPr>
            <a:endParaRPr lang="en-US" sz="1440">
              <a:solidFill>
                <a:srgbClr val="471C0E"/>
              </a:solidFill>
              <a:latin typeface="Poppins"/>
              <a:ea typeface="Poppins"/>
              <a:cs typeface="Poppins"/>
              <a:sym typeface="Poppins"/>
            </a:endParaRPr>
          </a:p>
        </p:txBody>
      </p:sp>
      <p:sp>
        <p:nvSpPr>
          <p:cNvPr id="26" name="TextBox 26"/>
          <p:cNvSpPr txBox="1"/>
          <p:nvPr/>
        </p:nvSpPr>
        <p:spPr>
          <a:xfrm>
            <a:off x="904730" y="3123360"/>
            <a:ext cx="2873876" cy="325755"/>
          </a:xfrm>
          <a:prstGeom prst="rect">
            <a:avLst/>
          </a:prstGeom>
        </p:spPr>
        <p:txBody>
          <a:bodyPr lIns="0" tIns="0" rIns="0" bIns="0" rtlCol="0" anchor="t">
            <a:spAutoFit/>
          </a:bodyPr>
          <a:lstStyle/>
          <a:p>
            <a:pPr algn="ctr">
              <a:lnSpc>
                <a:spcPts val="2520"/>
              </a:lnSpc>
            </a:pPr>
            <a:r>
              <a:rPr lang="en-US" sz="1800">
                <a:solidFill>
                  <a:srgbClr val="471C0E"/>
                </a:solidFill>
                <a:latin typeface="Poppins"/>
                <a:ea typeface="Poppins"/>
                <a:cs typeface="Poppins"/>
                <a:sym typeface="Poppins"/>
              </a:rPr>
              <a:t>Parent News:</a:t>
            </a:r>
          </a:p>
        </p:txBody>
      </p:sp>
      <p:sp>
        <p:nvSpPr>
          <p:cNvPr id="27" name="TextBox 27"/>
          <p:cNvSpPr txBox="1"/>
          <p:nvPr/>
        </p:nvSpPr>
        <p:spPr>
          <a:xfrm>
            <a:off x="2485615" y="2231770"/>
            <a:ext cx="2374965" cy="368300"/>
          </a:xfrm>
          <a:prstGeom prst="rect">
            <a:avLst/>
          </a:prstGeom>
        </p:spPr>
        <p:txBody>
          <a:bodyPr lIns="0" tIns="0" rIns="0" bIns="0" rtlCol="0" anchor="t">
            <a:spAutoFit/>
          </a:bodyPr>
          <a:lstStyle/>
          <a:p>
            <a:pPr algn="l">
              <a:lnSpc>
                <a:spcPts val="2800"/>
              </a:lnSpc>
            </a:pPr>
            <a:r>
              <a:rPr lang="en-US" sz="2000">
                <a:solidFill>
                  <a:srgbClr val="471C0E"/>
                </a:solidFill>
                <a:latin typeface="Poppins"/>
                <a:ea typeface="Poppins"/>
                <a:cs typeface="Poppins"/>
                <a:sym typeface="Poppins"/>
              </a:rPr>
              <a:t>Parent Newletter</a:t>
            </a:r>
          </a:p>
        </p:txBody>
      </p:sp>
      <p:sp>
        <p:nvSpPr>
          <p:cNvPr id="28" name="Freeform 28"/>
          <p:cNvSpPr/>
          <p:nvPr/>
        </p:nvSpPr>
        <p:spPr>
          <a:xfrm rot="-5400000">
            <a:off x="1323246" y="7441928"/>
            <a:ext cx="2073695" cy="2724066"/>
          </a:xfrm>
          <a:custGeom>
            <a:avLst/>
            <a:gdLst/>
            <a:ahLst/>
            <a:cxnLst/>
            <a:rect l="l" t="t" r="r" b="b"/>
            <a:pathLst>
              <a:path w="2073695" h="2724066">
                <a:moveTo>
                  <a:pt x="0" y="0"/>
                </a:moveTo>
                <a:lnTo>
                  <a:pt x="2073695" y="0"/>
                </a:lnTo>
                <a:lnTo>
                  <a:pt x="2073695" y="2724067"/>
                </a:lnTo>
                <a:lnTo>
                  <a:pt x="0" y="2724067"/>
                </a:lnTo>
                <a:lnTo>
                  <a:pt x="0" y="0"/>
                </a:lnTo>
                <a:close/>
              </a:path>
            </a:pathLst>
          </a:custGeom>
          <a:blipFill>
            <a:blip r:embed="rId14">
              <a:extLst>
                <a:ext uri="{96DAC541-7B7A-43D3-8B79-37D633B846F1}">
                  <asvg:svgBlip xmlns:asvg="http://schemas.microsoft.com/office/drawing/2016/SVG/main" r:embed="rId15"/>
                </a:ext>
              </a:extLst>
            </a:blip>
            <a:stretch>
              <a:fillRect/>
            </a:stretch>
          </a:blipFill>
        </p:spPr>
        <p:txBody>
          <a:bodyPr/>
          <a:lstStyle/>
          <a:p>
            <a:endParaRPr lang="en-US"/>
          </a:p>
        </p:txBody>
      </p:sp>
      <p:sp>
        <p:nvSpPr>
          <p:cNvPr id="29" name="TextBox 29"/>
          <p:cNvSpPr txBox="1"/>
          <p:nvPr/>
        </p:nvSpPr>
        <p:spPr>
          <a:xfrm>
            <a:off x="1176491" y="8310039"/>
            <a:ext cx="2367205" cy="1376679"/>
          </a:xfrm>
          <a:prstGeom prst="rect">
            <a:avLst/>
          </a:prstGeom>
        </p:spPr>
        <p:txBody>
          <a:bodyPr lIns="0" tIns="0" rIns="0" bIns="0" rtlCol="0" anchor="t">
            <a:spAutoFit/>
          </a:bodyPr>
          <a:lstStyle/>
          <a:p>
            <a:pPr algn="l">
              <a:lnSpc>
                <a:spcPts val="1820"/>
              </a:lnSpc>
            </a:pPr>
            <a:r>
              <a:rPr lang="en-US" sz="1300">
                <a:solidFill>
                  <a:srgbClr val="471C0E"/>
                </a:solidFill>
                <a:latin typeface="Poppins"/>
                <a:ea typeface="Poppins"/>
                <a:cs typeface="Poppins"/>
                <a:sym typeface="Poppins"/>
              </a:rPr>
              <a:t>Just a reminder that our rate increase will start on April 6th. Your billing that comes out on April 5th on brightwheel will reflect the new rates. </a:t>
            </a:r>
          </a:p>
        </p:txBody>
      </p:sp>
      <p:sp>
        <p:nvSpPr>
          <p:cNvPr id="30" name="TextBox 30"/>
          <p:cNvSpPr txBox="1"/>
          <p:nvPr/>
        </p:nvSpPr>
        <p:spPr>
          <a:xfrm>
            <a:off x="1176491" y="7890939"/>
            <a:ext cx="2367205" cy="325755"/>
          </a:xfrm>
          <a:prstGeom prst="rect">
            <a:avLst/>
          </a:prstGeom>
        </p:spPr>
        <p:txBody>
          <a:bodyPr lIns="0" tIns="0" rIns="0" bIns="0" rtlCol="0" anchor="t">
            <a:spAutoFit/>
          </a:bodyPr>
          <a:lstStyle/>
          <a:p>
            <a:pPr algn="ctr">
              <a:lnSpc>
                <a:spcPts val="2520"/>
              </a:lnSpc>
            </a:pPr>
            <a:r>
              <a:rPr lang="en-US" sz="1800">
                <a:solidFill>
                  <a:srgbClr val="471C0E"/>
                </a:solidFill>
                <a:latin typeface="Poppins"/>
                <a:ea typeface="Poppins"/>
                <a:cs typeface="Poppins"/>
                <a:sym typeface="Poppins"/>
              </a:rPr>
              <a:t>Reminders</a:t>
            </a:r>
          </a:p>
        </p:txBody>
      </p:sp>
      <p:sp>
        <p:nvSpPr>
          <p:cNvPr id="31" name="Freeform 31"/>
          <p:cNvSpPr/>
          <p:nvPr/>
        </p:nvSpPr>
        <p:spPr>
          <a:xfrm>
            <a:off x="4269500" y="9098115"/>
            <a:ext cx="416845" cy="852285"/>
          </a:xfrm>
          <a:custGeom>
            <a:avLst/>
            <a:gdLst/>
            <a:ahLst/>
            <a:cxnLst/>
            <a:rect l="l" t="t" r="r" b="b"/>
            <a:pathLst>
              <a:path w="416845" h="852285">
                <a:moveTo>
                  <a:pt x="0" y="0"/>
                </a:moveTo>
                <a:lnTo>
                  <a:pt x="416845" y="0"/>
                </a:lnTo>
                <a:lnTo>
                  <a:pt x="416845" y="852285"/>
                </a:lnTo>
                <a:lnTo>
                  <a:pt x="0" y="852285"/>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32" name="Freeform 32"/>
          <p:cNvSpPr/>
          <p:nvPr/>
        </p:nvSpPr>
        <p:spPr>
          <a:xfrm>
            <a:off x="4860579" y="9190104"/>
            <a:ext cx="273977" cy="749688"/>
          </a:xfrm>
          <a:custGeom>
            <a:avLst/>
            <a:gdLst/>
            <a:ahLst/>
            <a:cxnLst/>
            <a:rect l="l" t="t" r="r" b="b"/>
            <a:pathLst>
              <a:path w="273977" h="749688">
                <a:moveTo>
                  <a:pt x="0" y="0"/>
                </a:moveTo>
                <a:lnTo>
                  <a:pt x="273977" y="0"/>
                </a:lnTo>
                <a:lnTo>
                  <a:pt x="273977" y="749687"/>
                </a:lnTo>
                <a:lnTo>
                  <a:pt x="0" y="749687"/>
                </a:lnTo>
                <a:lnTo>
                  <a:pt x="0" y="0"/>
                </a:lnTo>
                <a:close/>
              </a:path>
            </a:pathLst>
          </a:custGeom>
          <a:blipFill>
            <a:blip r:embed="rId8">
              <a:extLst>
                <a:ext uri="{96DAC541-7B7A-43D3-8B79-37D633B846F1}">
                  <asvg:svgBlip xmlns:asvg="http://schemas.microsoft.com/office/drawing/2016/SVG/main" r:embed="rId9"/>
                </a:ext>
              </a:extLst>
            </a:blip>
            <a:stretch>
              <a:fillRect/>
            </a:stretch>
          </a:blipFill>
        </p:spPr>
        <p:txBody>
          <a:bodyPr/>
          <a:lstStyle/>
          <a:p>
            <a:endParaRPr lang="en-US"/>
          </a:p>
        </p:txBody>
      </p:sp>
      <p:sp>
        <p:nvSpPr>
          <p:cNvPr id="33" name="Freeform 33"/>
          <p:cNvSpPr/>
          <p:nvPr/>
        </p:nvSpPr>
        <p:spPr>
          <a:xfrm>
            <a:off x="5306006" y="9098115"/>
            <a:ext cx="416845" cy="852285"/>
          </a:xfrm>
          <a:custGeom>
            <a:avLst/>
            <a:gdLst/>
            <a:ahLst/>
            <a:cxnLst/>
            <a:rect l="l" t="t" r="r" b="b"/>
            <a:pathLst>
              <a:path w="416845" h="852285">
                <a:moveTo>
                  <a:pt x="0" y="0"/>
                </a:moveTo>
                <a:lnTo>
                  <a:pt x="416845" y="0"/>
                </a:lnTo>
                <a:lnTo>
                  <a:pt x="416845" y="852285"/>
                </a:lnTo>
                <a:lnTo>
                  <a:pt x="0" y="852285"/>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34" name="Freeform 34"/>
          <p:cNvSpPr/>
          <p:nvPr/>
        </p:nvSpPr>
        <p:spPr>
          <a:xfrm>
            <a:off x="5884370" y="9200712"/>
            <a:ext cx="273977" cy="749688"/>
          </a:xfrm>
          <a:custGeom>
            <a:avLst/>
            <a:gdLst/>
            <a:ahLst/>
            <a:cxnLst/>
            <a:rect l="l" t="t" r="r" b="b"/>
            <a:pathLst>
              <a:path w="273977" h="749688">
                <a:moveTo>
                  <a:pt x="0" y="0"/>
                </a:moveTo>
                <a:lnTo>
                  <a:pt x="273977" y="0"/>
                </a:lnTo>
                <a:lnTo>
                  <a:pt x="273977" y="749688"/>
                </a:lnTo>
                <a:lnTo>
                  <a:pt x="0" y="749688"/>
                </a:lnTo>
                <a:lnTo>
                  <a:pt x="0" y="0"/>
                </a:lnTo>
                <a:close/>
              </a:path>
            </a:pathLst>
          </a:custGeom>
          <a:blipFill>
            <a:blip r:embed="rId8">
              <a:extLst>
                <a:ext uri="{96DAC541-7B7A-43D3-8B79-37D633B846F1}">
                  <asvg:svgBlip xmlns:asvg="http://schemas.microsoft.com/office/drawing/2016/SVG/main" r:embed="rId9"/>
                </a:ext>
              </a:extLst>
            </a:blip>
            <a:stretch>
              <a:fillRect/>
            </a:stretch>
          </a:blipFill>
        </p:spPr>
        <p:txBody>
          <a:bodyPr/>
          <a:lstStyle/>
          <a:p>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215</Words>
  <Application>Microsoft Office PowerPoint</Application>
  <PresentationFormat>Custom</PresentationFormat>
  <Paragraphs>26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Poppins</vt:lpstr>
      <vt:lpstr>Capriola</vt:lpstr>
      <vt:lpstr>Calibri</vt:lpstr>
      <vt:lpstr>Arial</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Spring Classroom Education Newsletter in Green Pink and Cream Flat Graphic Style</dc:title>
  <cp:lastModifiedBy>Jayme Przybylski</cp:lastModifiedBy>
  <cp:revision>1</cp:revision>
  <dcterms:created xsi:type="dcterms:W3CDTF">2006-08-16T00:00:00Z</dcterms:created>
  <dcterms:modified xsi:type="dcterms:W3CDTF">2026-04-02T14:32:52Z</dcterms:modified>
  <dc:identifier>DAHEUi8UcB8</dc:identifier>
</cp:coreProperties>
</file>